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6" r:id="rId1"/>
  </p:sldMasterIdLst>
  <p:notesMasterIdLst>
    <p:notesMasterId r:id="rId15"/>
  </p:notesMasterIdLst>
  <p:sldIdLst>
    <p:sldId id="262" r:id="rId2"/>
    <p:sldId id="263" r:id="rId3"/>
    <p:sldId id="390" r:id="rId4"/>
    <p:sldId id="391" r:id="rId5"/>
    <p:sldId id="392" r:id="rId6"/>
    <p:sldId id="396" r:id="rId7"/>
    <p:sldId id="394" r:id="rId8"/>
    <p:sldId id="393" r:id="rId9"/>
    <p:sldId id="397" r:id="rId10"/>
    <p:sldId id="395" r:id="rId11"/>
    <p:sldId id="398" r:id="rId12"/>
    <p:sldId id="259" r:id="rId13"/>
    <p:sldId id="38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57" autoAdjust="0"/>
    <p:restoredTop sz="72590" autoAdjust="0"/>
  </p:normalViewPr>
  <p:slideViewPr>
    <p:cSldViewPr snapToGrid="0">
      <p:cViewPr varScale="1">
        <p:scale>
          <a:sx n="84" d="100"/>
          <a:sy n="84" d="100"/>
        </p:scale>
        <p:origin x="1674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F27EC63-A53F-4AC0-9414-77127172B25D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8D17A54-165E-4CDB-BEAD-19396005336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2317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1" dirty="0"/>
              <a:t>[שחר אומר]</a:t>
            </a:r>
          </a:p>
          <a:p>
            <a:pPr algn="r" rtl="1"/>
            <a:r>
              <a:rPr lang="he-IL" dirty="0"/>
              <a:t>בעולם האבטחה יוצא להתעסק הרבה פעמים עם קבצים שאנחנו לא בטוחים האם הם זדוניים או לא.</a:t>
            </a:r>
          </a:p>
          <a:p>
            <a:pPr algn="r" rtl="1"/>
            <a:r>
              <a:rPr lang="he-IL" dirty="0"/>
              <a:t>עד היום כדי לעשות זאת היינו מקימים מכונה וירטואלית, לרוב איטית ומורט עצבים, ובה היינו מתקינים את התוכנה וחוקרים אותה.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לא עוד!</a:t>
            </a:r>
          </a:p>
          <a:p>
            <a:pPr algn="r" rtl="1"/>
            <a:r>
              <a:rPr lang="he-IL" dirty="0"/>
              <a:t>היום אנחנו נראה שיטה הרבה יותר יעילה כדי לבצע זאת – יש למה לצפות!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שלום לכולם!</a:t>
            </a:r>
          </a:p>
          <a:p>
            <a:pPr algn="r" rtl="1"/>
            <a:r>
              <a:rPr lang="he-IL" dirty="0"/>
              <a:t>כיף שבאתם וכיף להיות כאן היום ולהעביר על הנושא המדהים הזה!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אנחנו שחר מרקוביץ ונאור ממן נציג בפניכם היום איך בצורה אוטומטית מקימים </a:t>
            </a:r>
            <a:r>
              <a:rPr lang="en-US" dirty="0"/>
              <a:t>Docker</a:t>
            </a:r>
            <a:r>
              <a:rPr lang="he-IL" dirty="0"/>
              <a:t> בסביבה מבודדת עבור חקירה של תוכנה זדונית.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בואו נתחיל!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17A54-165E-4CDB-BEAD-19396005336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439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17A54-165E-4CDB-BEAD-193960053364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2786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17A54-165E-4CDB-BEAD-193960053364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3243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DE290-15AB-462D-984E-3B5523BC372C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4303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17A54-165E-4CDB-BEAD-193960053364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442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b="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DE290-15AB-462D-984E-3B5523BC372C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087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DE290-15AB-462D-984E-3B5523BC372C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659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DE290-15AB-462D-984E-3B5523BC372C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239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17A54-165E-4CDB-BEAD-19396005336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172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17A54-165E-4CDB-BEAD-19396005336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1880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17A54-165E-4CDB-BEAD-19396005336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7847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17A54-165E-4CDB-BEAD-193960053364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95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b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17A54-165E-4CDB-BEAD-193960053364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763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6062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9727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1624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968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9263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7013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471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045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210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4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362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584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459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6596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214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673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52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5009B37-2BC5-440A-B582-50774C9996E0}" type="datetimeFigureOut">
              <a:rPr lang="he-IL" smtClean="0"/>
              <a:t>י'/תמוז/תשפ"א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507B9A8-E4A0-4C3B-96F3-F6B109F2FE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3042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lien Isolation Environment Art on Behance">
            <a:extLst>
              <a:ext uri="{FF2B5EF4-FFF2-40B4-BE49-F238E27FC236}">
                <a16:creationId xmlns:a16="http://schemas.microsoft.com/office/drawing/2014/main" id="{22F787D5-CAF7-439E-BDCE-EA0A88DA1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כותרת 1"/>
          <p:cNvSpPr txBox="1">
            <a:spLocks/>
          </p:cNvSpPr>
          <p:nvPr/>
        </p:nvSpPr>
        <p:spPr>
          <a:xfrm>
            <a:off x="2374232" y="1178170"/>
            <a:ext cx="7443536" cy="4501662"/>
          </a:xfrm>
          <a:prstGeom prst="rect">
            <a:avLst/>
          </a:prstGeom>
        </p:spPr>
        <p:txBody>
          <a:bodyPr vert="horz" wrap="none" lIns="91440" tIns="45720" rIns="91440" bIns="45720" numCol="1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spcAft>
                <a:spcPts val="600"/>
              </a:spcAft>
            </a:pPr>
            <a:r>
              <a:rPr lang="en-US" sz="6800" dirty="0"/>
              <a:t>Automatic</a:t>
            </a:r>
          </a:p>
          <a:p>
            <a:pPr rtl="0">
              <a:spcAft>
                <a:spcPts val="600"/>
              </a:spcAft>
            </a:pPr>
            <a:r>
              <a:rPr lang="en-US" sz="6800" dirty="0"/>
              <a:t>Isolation &amp; Analysis</a:t>
            </a:r>
          </a:p>
          <a:p>
            <a:pPr rtl="0">
              <a:spcAft>
                <a:spcPts val="600"/>
              </a:spcAft>
            </a:pPr>
            <a:r>
              <a:rPr lang="en-US" sz="6800" dirty="0"/>
              <a:t>Environment</a:t>
            </a:r>
            <a:endParaRPr lang="en-US" sz="6800" spc="-300" dirty="0">
              <a:gradFill flip="none" rotWithShape="1">
                <a:gsLst>
                  <a:gs pos="0">
                    <a:schemeClr val="tx1"/>
                  </a:gs>
                  <a:gs pos="68000">
                    <a:srgbClr val="F1F1F1"/>
                  </a:gs>
                  <a:gs pos="100000">
                    <a:schemeClr val="bg1">
                      <a:lumMod val="11000"/>
                      <a:lumOff val="89000"/>
                    </a:schemeClr>
                  </a:gs>
                </a:gsLst>
                <a:lin ang="54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5" name="מציין מיקום של כותרת תחתונה 26"/>
          <p:cNvSpPr>
            <a:spLocks noGrp="1"/>
          </p:cNvSpPr>
          <p:nvPr>
            <p:ph type="ftr" sz="quarter" idx="11"/>
          </p:nvPr>
        </p:nvSpPr>
        <p:spPr>
          <a:xfrm>
            <a:off x="224303" y="5059362"/>
            <a:ext cx="4299857" cy="1441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800" b="1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By: 	Shachar Markovich</a:t>
            </a:r>
          </a:p>
          <a:p>
            <a:pPr algn="l" defTabSz="914400">
              <a:spcAft>
                <a:spcPts val="600"/>
              </a:spcAft>
            </a:pPr>
            <a:r>
              <a:rPr lang="en-US" sz="1800" b="1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	Naor Shimon Maman</a:t>
            </a:r>
          </a:p>
        </p:txBody>
      </p:sp>
      <p:sp>
        <p:nvSpPr>
          <p:cNvPr id="7" name="AutoShape 4" descr="DNS cloud showing major public DNS providers and IP addresses"/>
          <p:cNvSpPr>
            <a:spLocks noChangeAspect="1" noChangeArrowheads="1"/>
          </p:cNvSpPr>
          <p:nvPr/>
        </p:nvSpPr>
        <p:spPr bwMode="auto">
          <a:xfrm>
            <a:off x="307974" y="7937"/>
            <a:ext cx="2663825" cy="26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AutoShape 6" descr="DNS cloud showing major public DNS providers and IP addresses"/>
          <p:cNvSpPr>
            <a:spLocks noChangeAspect="1" noChangeArrowheads="1"/>
          </p:cNvSpPr>
          <p:nvPr/>
        </p:nvSpPr>
        <p:spPr bwMode="auto">
          <a:xfrm>
            <a:off x="307975" y="7937"/>
            <a:ext cx="5738864" cy="57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1F6F3586-2780-4094-B00C-A984AE0E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12955"/>
            <a:ext cx="11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in on Animated Gifs!">
            <a:extLst>
              <a:ext uri="{FF2B5EF4-FFF2-40B4-BE49-F238E27FC236}">
                <a16:creationId xmlns:a16="http://schemas.microsoft.com/office/drawing/2014/main" id="{7DCB9260-46F5-42EA-A60C-6096508FFE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14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97443FD3-FB09-4D98-9B76-0F7E5CB06A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36" y="3496894"/>
            <a:ext cx="5710786" cy="336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CD0093C9-F85E-4EE8-9618-34D6CA605873}"/>
              </a:ext>
            </a:extLst>
          </p:cNvPr>
          <p:cNvSpPr/>
          <p:nvPr/>
        </p:nvSpPr>
        <p:spPr>
          <a:xfrm>
            <a:off x="7182747" y="1583159"/>
            <a:ext cx="4673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atin typeface="+mj-lt"/>
              </a:rPr>
              <a:t>Let’s Start!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401B0CC-16EE-48F0-94F8-EBBFD2518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pic>
        <p:nvPicPr>
          <p:cNvPr id="10" name="Picture 6" descr="Docker logo and symbol, meaning, history, PNG">
            <a:extLst>
              <a:ext uri="{FF2B5EF4-FFF2-40B4-BE49-F238E27FC236}">
                <a16:creationId xmlns:a16="http://schemas.microsoft.com/office/drawing/2014/main" id="{C4A6EE06-0A32-4A00-AACF-75C1F9AF9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71" b="90000" l="10000" r="90000">
                        <a14:foregroundMark x1="48394" y1="9952" x2="48485" y2="2333"/>
                        <a14:foregroundMark x1="48485" y1="2333" x2="52970" y2="1190"/>
                        <a14:foregroundMark x1="52970" y1="1190" x2="54848" y2="9619"/>
                        <a14:foregroundMark x1="54848" y1="9619" x2="54576" y2="11857"/>
                        <a14:foregroundMark x1="48394" y1="6143" x2="53848" y2="1571"/>
                        <a14:foregroundMark x1="53848" y1="1571" x2="55273" y2="8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12015" b="32698"/>
          <a:stretch/>
        </p:blipFill>
        <p:spPr bwMode="auto">
          <a:xfrm>
            <a:off x="0" y="5930781"/>
            <a:ext cx="1444748" cy="8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ציין מיקום של כותרת תחתונה 26">
            <a:extLst>
              <a:ext uri="{FF2B5EF4-FFF2-40B4-BE49-F238E27FC236}">
                <a16:creationId xmlns:a16="http://schemas.microsoft.com/office/drawing/2014/main" id="{3768E570-41EF-4CB9-9C77-4FD0F89F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</p:spTree>
    <p:extLst>
      <p:ext uri="{BB962C8B-B14F-4D97-AF65-F5344CB8AC3E}">
        <p14:creationId xmlns:p14="http://schemas.microsoft.com/office/powerpoint/2010/main" val="8967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3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620" fill="hold">
                                          <p:stCondLst>
                                            <p:cond delay="26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620" fill="hold">
                                          <p:stCondLst>
                                            <p:cond delay="524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620" fill="hold">
                                          <p:stCondLst>
                                            <p:cond delay="786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620" fill="hold">
                                          <p:stCondLst>
                                            <p:cond delay="1048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0EC3E3A-FD1C-4E6E-B980-09983D6AA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0C50A77B-7213-467B-BA32-54050007DF42}"/>
              </a:ext>
            </a:extLst>
          </p:cNvPr>
          <p:cNvSpPr/>
          <p:nvPr/>
        </p:nvSpPr>
        <p:spPr>
          <a:xfrm>
            <a:off x="419031" y="227703"/>
            <a:ext cx="769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atin typeface="+mj-lt"/>
              </a:rPr>
              <a:t>Future Work</a:t>
            </a:r>
            <a:endParaRPr lang="he-IL" sz="5400" b="1" dirty="0">
              <a:latin typeface="+mj-lt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54F5616-DA86-4C8E-B3A7-FD4673899CA7}"/>
              </a:ext>
            </a:extLst>
          </p:cNvPr>
          <p:cNvSpPr txBox="1"/>
          <p:nvPr/>
        </p:nvSpPr>
        <p:spPr>
          <a:xfrm>
            <a:off x="1936755" y="1758840"/>
            <a:ext cx="6718513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supported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Pre-Install</a:t>
            </a:r>
          </a:p>
        </p:txBody>
      </p:sp>
      <p:sp>
        <p:nvSpPr>
          <p:cNvPr id="22" name="מציין מיקום של כותרת תחתונה 26">
            <a:extLst>
              <a:ext uri="{FF2B5EF4-FFF2-40B4-BE49-F238E27FC236}">
                <a16:creationId xmlns:a16="http://schemas.microsoft.com/office/drawing/2014/main" id="{C5D845C9-48E5-4386-89E4-5805D981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</p:spTree>
    <p:extLst>
      <p:ext uri="{BB962C8B-B14F-4D97-AF65-F5344CB8AC3E}">
        <p14:creationId xmlns:p14="http://schemas.microsoft.com/office/powerpoint/2010/main" val="26663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כותרת 1"/>
          <p:cNvSpPr txBox="1">
            <a:spLocks/>
          </p:cNvSpPr>
          <p:nvPr/>
        </p:nvSpPr>
        <p:spPr>
          <a:xfrm>
            <a:off x="2209800" y="4464028"/>
            <a:ext cx="9144000" cy="164149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0">
              <a:spcAft>
                <a:spcPts val="600"/>
              </a:spcAft>
            </a:pPr>
            <a:r>
              <a:rPr lang="en-US" sz="9600" spc="-300" dirty="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pic>
        <p:nvPicPr>
          <p:cNvPr id="11" name="Picture 2" descr="Any questions, class? - Giant Chalkboard | Meme Generator">
            <a:extLst>
              <a:ext uri="{FF2B5EF4-FFF2-40B4-BE49-F238E27FC236}">
                <a16:creationId xmlns:a16="http://schemas.microsoft.com/office/drawing/2014/main" id="{A206F163-6082-450B-878E-98056CD6F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0" b="42750"/>
          <a:stretch/>
        </p:blipFill>
        <p:spPr bwMode="auto">
          <a:xfrm>
            <a:off x="20" y="0"/>
            <a:ext cx="12191980" cy="39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מציין מיקום של כותרת תחתונה 26">
            <a:extLst>
              <a:ext uri="{FF2B5EF4-FFF2-40B4-BE49-F238E27FC236}">
                <a16:creationId xmlns:a16="http://schemas.microsoft.com/office/drawing/2014/main" id="{C8BF9C51-494C-4218-A089-ECC5E793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6F83679-7586-4FB1-AA61-CE51052AA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| Thank you lettering">
            <a:extLst>
              <a:ext uri="{FF2B5EF4-FFF2-40B4-BE49-F238E27FC236}">
                <a16:creationId xmlns:a16="http://schemas.microsoft.com/office/drawing/2014/main" id="{7074B157-1EE9-40C6-AC29-3742CE875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1" b="3624"/>
          <a:stretch/>
        </p:blipFill>
        <p:spPr bwMode="auto">
          <a:xfrm>
            <a:off x="20" y="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מציין מיקום של כותרת תחתונה 26">
            <a:extLst>
              <a:ext uri="{FF2B5EF4-FFF2-40B4-BE49-F238E27FC236}">
                <a16:creationId xmlns:a16="http://schemas.microsoft.com/office/drawing/2014/main" id="{C8BF9C51-494C-4218-A089-ECC5E793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  <a:endParaRPr lang="en-US" kern="1200" dirty="0">
              <a:gradFill flip="none" rotWithShape="1">
                <a:gsLst>
                  <a:gs pos="28000">
                    <a:schemeClr val="tx1">
                      <a:lumMod val="93000"/>
                    </a:schemeClr>
                  </a:gs>
                  <a:gs pos="0">
                    <a:schemeClr val="bg1">
                      <a:lumMod val="38000"/>
                      <a:lumOff val="62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6F83679-7586-4FB1-AA61-CE51052AA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8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>
            <a:off x="3850820" y="2090172"/>
            <a:ext cx="677929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What is Container?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Product ‘s purpose - Why we need it?</a:t>
            </a:r>
            <a:endParaRPr lang="en-US" sz="2800" b="1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Our Product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Implementation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Demonstration</a:t>
            </a:r>
            <a:r>
              <a:rPr lang="he-IL" sz="2800" b="1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&amp;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Future Work</a:t>
            </a:r>
            <a:endParaRPr lang="he-IL" sz="2800" b="1" dirty="0">
              <a:latin typeface="+mj-lt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85A82B2-0C9C-4E27-A9DC-356FDA977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sp>
        <p:nvSpPr>
          <p:cNvPr id="12" name="מציין מיקום של כותרת תחתונה 26">
            <a:extLst>
              <a:ext uri="{FF2B5EF4-FFF2-40B4-BE49-F238E27FC236}">
                <a16:creationId xmlns:a16="http://schemas.microsoft.com/office/drawing/2014/main" id="{BAA1BD12-AC1F-486F-8FE0-AC7F029A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  <p:pic>
        <p:nvPicPr>
          <p:cNvPr id="13" name="גרפיקה 12" descr="אורות דולקים קו מיתאר">
            <a:extLst>
              <a:ext uri="{FF2B5EF4-FFF2-40B4-BE49-F238E27FC236}">
                <a16:creationId xmlns:a16="http://schemas.microsoft.com/office/drawing/2014/main" id="{074BD93A-3CBF-446A-B07C-3D2325EC8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4618" y="2479806"/>
            <a:ext cx="2568094" cy="2568094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45DA0B87-C343-4C7A-996B-155E06A8B90D}"/>
              </a:ext>
            </a:extLst>
          </p:cNvPr>
          <p:cNvSpPr/>
          <p:nvPr/>
        </p:nvSpPr>
        <p:spPr>
          <a:xfrm>
            <a:off x="1809591" y="323861"/>
            <a:ext cx="203312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900" b="1">
                <a:latin typeface="+mj-lt"/>
              </a:rPr>
              <a:t>Today:</a:t>
            </a:r>
            <a:endParaRPr lang="he-IL" sz="49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72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>
            <a:off x="2247900" y="2392145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800" b="1" dirty="0">
                <a:latin typeface="+mj-lt"/>
              </a:rPr>
              <a:t>What is </a:t>
            </a:r>
            <a:r>
              <a:rPr lang="en-US" sz="7200" b="1" dirty="0">
                <a:latin typeface="+mj-lt"/>
              </a:rPr>
              <a:t>Container</a:t>
            </a:r>
            <a:r>
              <a:rPr lang="en-US" sz="6800" b="1" dirty="0">
                <a:latin typeface="+mj-lt"/>
              </a:rPr>
              <a:t> ?</a:t>
            </a:r>
            <a:endParaRPr lang="he-IL" sz="6800" b="1" dirty="0">
              <a:latin typeface="+mj-lt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85A82B2-0C9C-4E27-A9DC-356FDA977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sp>
        <p:nvSpPr>
          <p:cNvPr id="12" name="מציין מיקום של כותרת תחתונה 26">
            <a:extLst>
              <a:ext uri="{FF2B5EF4-FFF2-40B4-BE49-F238E27FC236}">
                <a16:creationId xmlns:a16="http://schemas.microsoft.com/office/drawing/2014/main" id="{BAA1BD12-AC1F-486F-8FE0-AC7F029A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  <p:pic>
        <p:nvPicPr>
          <p:cNvPr id="1028" name="Picture 4" descr="From Docker to OCI: What is a container?">
            <a:extLst>
              <a:ext uri="{FF2B5EF4-FFF2-40B4-BE49-F238E27FC236}">
                <a16:creationId xmlns:a16="http://schemas.microsoft.com/office/drawing/2014/main" id="{56F0E7A8-6F11-4ADB-8898-ED8DA150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70" y="3301665"/>
            <a:ext cx="3919459" cy="233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8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>
            <a:off x="419031" y="227703"/>
            <a:ext cx="10120631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>
                <a:latin typeface="+mj-lt"/>
              </a:rPr>
              <a:t>What is Container ?</a:t>
            </a:r>
            <a:endParaRPr lang="he-IL" sz="4900" b="1" dirty="0">
              <a:latin typeface="+mj-lt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85A82B2-0C9C-4E27-A9DC-356FDA977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sp>
        <p:nvSpPr>
          <p:cNvPr id="12" name="מציין מיקום של כותרת תחתונה 26">
            <a:extLst>
              <a:ext uri="{FF2B5EF4-FFF2-40B4-BE49-F238E27FC236}">
                <a16:creationId xmlns:a16="http://schemas.microsoft.com/office/drawing/2014/main" id="{BAA1BD12-AC1F-486F-8FE0-AC7F029A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9399114-D548-471A-B9C5-701EAC10B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0" y="1449387"/>
            <a:ext cx="5834062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3B47B3B-4D29-4967-9124-00B643EC7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357938" y="1449387"/>
            <a:ext cx="5834062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0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icious code - Sablon">
            <a:extLst>
              <a:ext uri="{FF2B5EF4-FFF2-40B4-BE49-F238E27FC236}">
                <a16:creationId xmlns:a16="http://schemas.microsoft.com/office/drawing/2014/main" id="{2A3DDCAD-536B-4492-BEDF-BC3E9A7EF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46" y="2184193"/>
            <a:ext cx="5510602" cy="367103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5E72A339-686C-4E67-9168-2E1C33612D80}"/>
              </a:ext>
            </a:extLst>
          </p:cNvPr>
          <p:cNvSpPr/>
          <p:nvPr/>
        </p:nvSpPr>
        <p:spPr>
          <a:xfrm>
            <a:off x="419031" y="227703"/>
            <a:ext cx="10120631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>
                <a:latin typeface="+mj-lt"/>
              </a:rPr>
              <a:t>The purpose</a:t>
            </a:r>
            <a:endParaRPr lang="he-IL" sz="4900" b="1" dirty="0">
              <a:latin typeface="+mj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CDBB20E-A293-4EF3-8127-340BF80A2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pic>
        <p:nvPicPr>
          <p:cNvPr id="2052" name="Picture 4" descr="Azure VM Extensions | StarWind Blog">
            <a:extLst>
              <a:ext uri="{FF2B5EF4-FFF2-40B4-BE49-F238E27FC236}">
                <a16:creationId xmlns:a16="http://schemas.microsoft.com/office/drawing/2014/main" id="{52465C4D-08A6-4D3D-B853-059B40849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86" b="10033"/>
          <a:stretch/>
        </p:blipFill>
        <p:spPr bwMode="auto">
          <a:xfrm>
            <a:off x="2174275" y="1997276"/>
            <a:ext cx="2097790" cy="168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logo and symbol, meaning, history, PNG">
            <a:extLst>
              <a:ext uri="{FF2B5EF4-FFF2-40B4-BE49-F238E27FC236}">
                <a16:creationId xmlns:a16="http://schemas.microsoft.com/office/drawing/2014/main" id="{0A2FF609-E6B1-4877-835C-6CAC3BCE0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71" b="90000" l="10000" r="90000">
                        <a14:foregroundMark x1="48394" y1="9952" x2="48485" y2="2333"/>
                        <a14:foregroundMark x1="48485" y1="2333" x2="52970" y2="1190"/>
                        <a14:foregroundMark x1="52970" y1="1190" x2="54848" y2="9619"/>
                        <a14:foregroundMark x1="54848" y1="9619" x2="54576" y2="11857"/>
                        <a14:foregroundMark x1="48394" y1="6143" x2="53848" y2="1571"/>
                        <a14:foregroundMark x1="53848" y1="1571" x2="55273" y2="8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12015" b="32698"/>
          <a:stretch/>
        </p:blipFill>
        <p:spPr bwMode="auto">
          <a:xfrm>
            <a:off x="1561889" y="4019710"/>
            <a:ext cx="3322562" cy="18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ציין מיקום של כותרת תחתונה 26">
            <a:extLst>
              <a:ext uri="{FF2B5EF4-FFF2-40B4-BE49-F238E27FC236}">
                <a16:creationId xmlns:a16="http://schemas.microsoft.com/office/drawing/2014/main" id="{92D11E29-76FF-46FA-A550-D48AA9E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</p:spTree>
    <p:extLst>
      <p:ext uri="{BB962C8B-B14F-4D97-AF65-F5344CB8AC3E}">
        <p14:creationId xmlns:p14="http://schemas.microsoft.com/office/powerpoint/2010/main" val="413640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0EC3E3A-FD1C-4E6E-B980-09983D6AA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pic>
        <p:nvPicPr>
          <p:cNvPr id="3" name="Picture 2" descr="malicious code - Sablon">
            <a:extLst>
              <a:ext uri="{FF2B5EF4-FFF2-40B4-BE49-F238E27FC236}">
                <a16:creationId xmlns:a16="http://schemas.microsoft.com/office/drawing/2014/main" id="{7982959D-76B9-4608-81A1-45A63642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2676618"/>
            <a:ext cx="4699000" cy="313036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ECA963CF-AEA8-484D-8FA4-30D38E872167}"/>
              </a:ext>
            </a:extLst>
          </p:cNvPr>
          <p:cNvSpPr/>
          <p:nvPr/>
        </p:nvSpPr>
        <p:spPr>
          <a:xfrm>
            <a:off x="3549650" y="1325345"/>
            <a:ext cx="5092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latin typeface="+mj-lt"/>
              </a:rPr>
              <a:t>Our Product</a:t>
            </a:r>
          </a:p>
        </p:txBody>
      </p:sp>
      <p:sp>
        <p:nvSpPr>
          <p:cNvPr id="5" name="מציין מיקום של כותרת תחתונה 26">
            <a:extLst>
              <a:ext uri="{FF2B5EF4-FFF2-40B4-BE49-F238E27FC236}">
                <a16:creationId xmlns:a16="http://schemas.microsoft.com/office/drawing/2014/main" id="{8B5330C0-D752-44E1-A5A3-CFB3B54C3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</p:spTree>
    <p:extLst>
      <p:ext uri="{BB962C8B-B14F-4D97-AF65-F5344CB8AC3E}">
        <p14:creationId xmlns:p14="http://schemas.microsoft.com/office/powerpoint/2010/main" val="27454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0EC3E3A-FD1C-4E6E-B980-09983D6AA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4314CF6-7588-4D10-A5A8-CD0AD76B0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" t="2554" r="672" b="2245"/>
          <a:stretch/>
        </p:blipFill>
        <p:spPr>
          <a:xfrm>
            <a:off x="1066800" y="1158758"/>
            <a:ext cx="6124575" cy="3156068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D2C74796-92A1-4E96-804E-044B51280B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2"/>
          <a:stretch/>
        </p:blipFill>
        <p:spPr>
          <a:xfrm>
            <a:off x="1371599" y="1555513"/>
            <a:ext cx="8592753" cy="3391373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2E3D9908-7118-4AA7-A293-E3D95396F012}"/>
              </a:ext>
            </a:extLst>
          </p:cNvPr>
          <p:cNvSpPr/>
          <p:nvPr/>
        </p:nvSpPr>
        <p:spPr>
          <a:xfrm>
            <a:off x="419031" y="227703"/>
            <a:ext cx="769620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>
                <a:latin typeface="+mj-lt"/>
              </a:rPr>
              <a:t>Our Product</a:t>
            </a:r>
          </a:p>
        </p:txBody>
      </p:sp>
      <p:sp>
        <p:nvSpPr>
          <p:cNvPr id="9" name="מציין מיקום של כותרת תחתונה 26">
            <a:extLst>
              <a:ext uri="{FF2B5EF4-FFF2-40B4-BE49-F238E27FC236}">
                <a16:creationId xmlns:a16="http://schemas.microsoft.com/office/drawing/2014/main" id="{9D04D7E7-2DC8-4C29-B382-D22FC333E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6C9C00BF-9BC7-4B7B-B8AD-EF72EF8BB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286" y="1989969"/>
            <a:ext cx="771632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2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6554EE8C-88FE-48AA-BB13-AC516830107C}"/>
              </a:ext>
            </a:extLst>
          </p:cNvPr>
          <p:cNvGrpSpPr/>
          <p:nvPr/>
        </p:nvGrpSpPr>
        <p:grpSpPr>
          <a:xfrm>
            <a:off x="4780945" y="933450"/>
            <a:ext cx="5856121" cy="5236333"/>
            <a:chOff x="4780945" y="933450"/>
            <a:chExt cx="5856121" cy="5236333"/>
          </a:xfrm>
        </p:grpSpPr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4036BE01-C413-47BA-BCA3-24BD5EFB1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2"/>
            <a:stretch/>
          </p:blipFill>
          <p:spPr>
            <a:xfrm>
              <a:off x="4780945" y="933450"/>
              <a:ext cx="5849166" cy="5236333"/>
            </a:xfrm>
            <a:prstGeom prst="rect">
              <a:avLst/>
            </a:prstGeom>
          </p:spPr>
        </p:pic>
        <p:sp>
          <p:nvSpPr>
            <p:cNvPr id="17" name="מלבן: פינות מעוגלות 16">
              <a:extLst>
                <a:ext uri="{FF2B5EF4-FFF2-40B4-BE49-F238E27FC236}">
                  <a16:creationId xmlns:a16="http://schemas.microsoft.com/office/drawing/2014/main" id="{A73A6D95-A060-443C-9313-DEA1BF9FC729}"/>
                </a:ext>
              </a:extLst>
            </p:cNvPr>
            <p:cNvSpPr/>
            <p:nvPr/>
          </p:nvSpPr>
          <p:spPr>
            <a:xfrm>
              <a:off x="4787900" y="2209800"/>
              <a:ext cx="5849166" cy="1007946"/>
            </a:xfrm>
            <a:prstGeom prst="roundRect">
              <a:avLst>
                <a:gd name="adj" fmla="val 29043"/>
              </a:avLst>
            </a:pr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569A50FE-DF7D-455C-9201-729599D3B567}"/>
                </a:ext>
              </a:extLst>
            </p:cNvPr>
            <p:cNvCxnSpPr/>
            <p:nvPr/>
          </p:nvCxnSpPr>
          <p:spPr>
            <a:xfrm>
              <a:off x="8496300" y="1511300"/>
              <a:ext cx="14224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EC3E3A-FD1C-4E6E-B980-09983D6AA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0C50A77B-7213-467B-BA32-54050007DF42}"/>
              </a:ext>
            </a:extLst>
          </p:cNvPr>
          <p:cNvSpPr/>
          <p:nvPr/>
        </p:nvSpPr>
        <p:spPr>
          <a:xfrm>
            <a:off x="419031" y="227703"/>
            <a:ext cx="769620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>
                <a:latin typeface="+mj-lt"/>
              </a:rPr>
              <a:t>The Research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54F5616-DA86-4C8E-B3A7-FD4673899CA7}"/>
              </a:ext>
            </a:extLst>
          </p:cNvPr>
          <p:cNvSpPr txBox="1"/>
          <p:nvPr/>
        </p:nvSpPr>
        <p:spPr>
          <a:xfrm>
            <a:off x="1936756" y="1758840"/>
            <a:ext cx="349257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Dependency</a:t>
            </a:r>
          </a:p>
        </p:txBody>
      </p:sp>
      <p:pic>
        <p:nvPicPr>
          <p:cNvPr id="11" name="גרפיקה 10" descr="תג סימן שאלה קו מיתאר">
            <a:extLst>
              <a:ext uri="{FF2B5EF4-FFF2-40B4-BE49-F238E27FC236}">
                <a16:creationId xmlns:a16="http://schemas.microsoft.com/office/drawing/2014/main" id="{7017E14B-9133-4072-9119-EB92ED062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296" y="1606440"/>
            <a:ext cx="1403460" cy="1403460"/>
          </a:xfrm>
          <a:prstGeom prst="rect">
            <a:avLst/>
          </a:prstGeom>
        </p:spPr>
      </p:pic>
      <p:sp>
        <p:nvSpPr>
          <p:cNvPr id="21" name="מציין מיקום של כותרת תחתונה 26">
            <a:extLst>
              <a:ext uri="{FF2B5EF4-FFF2-40B4-BE49-F238E27FC236}">
                <a16:creationId xmlns:a16="http://schemas.microsoft.com/office/drawing/2014/main" id="{65040A8B-F2E4-4B02-9733-C2CAEC5F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7E4983A7-EFFB-4803-9F5D-5290CC45EB93}"/>
              </a:ext>
            </a:extLst>
          </p:cNvPr>
          <p:cNvGrpSpPr/>
          <p:nvPr/>
        </p:nvGrpSpPr>
        <p:grpSpPr>
          <a:xfrm>
            <a:off x="4780945" y="1531289"/>
            <a:ext cx="6620799" cy="1562318"/>
            <a:chOff x="4780945" y="1531289"/>
            <a:chExt cx="6620799" cy="1562318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4D984465-952D-42D2-9F1C-DF14818A7A7C}"/>
                </a:ext>
              </a:extLst>
            </p:cNvPr>
            <p:cNvGrpSpPr/>
            <p:nvPr/>
          </p:nvGrpSpPr>
          <p:grpSpPr>
            <a:xfrm>
              <a:off x="4780945" y="1531289"/>
              <a:ext cx="6620799" cy="1562318"/>
              <a:chOff x="4580740" y="1353729"/>
              <a:chExt cx="6620799" cy="1562318"/>
            </a:xfrm>
          </p:grpSpPr>
          <p:pic>
            <p:nvPicPr>
              <p:cNvPr id="22" name="תמונה 21">
                <a:extLst>
                  <a:ext uri="{FF2B5EF4-FFF2-40B4-BE49-F238E27FC236}">
                    <a16:creationId xmlns:a16="http://schemas.microsoft.com/office/drawing/2014/main" id="{DB2224C6-5B79-4581-8597-37138191C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0740" y="1353729"/>
                <a:ext cx="6620799" cy="1562318"/>
              </a:xfrm>
              <a:prstGeom prst="rect">
                <a:avLst/>
              </a:prstGeom>
            </p:spPr>
          </p:pic>
          <p:sp>
            <p:nvSpPr>
              <p:cNvPr id="23" name="מלבן: פינות מעוגלות 22">
                <a:extLst>
                  <a:ext uri="{FF2B5EF4-FFF2-40B4-BE49-F238E27FC236}">
                    <a16:creationId xmlns:a16="http://schemas.microsoft.com/office/drawing/2014/main" id="{641DFF36-7BD6-42A2-B5E8-2C04DF0B75EF}"/>
                  </a:ext>
                </a:extLst>
              </p:cNvPr>
              <p:cNvSpPr/>
              <p:nvPr/>
            </p:nvSpPr>
            <p:spPr>
              <a:xfrm>
                <a:off x="5232400" y="1932877"/>
                <a:ext cx="1466850" cy="219774"/>
              </a:xfrm>
              <a:prstGeom prst="roundRect">
                <a:avLst>
                  <a:gd name="adj" fmla="val 29043"/>
                </a:avLst>
              </a:prstGeom>
              <a:noFill/>
              <a:ln w="381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FF55EF7A-C33D-43A0-B3BD-31A4F7223868}"/>
                </a:ext>
              </a:extLst>
            </p:cNvPr>
            <p:cNvCxnSpPr>
              <a:cxnSpLocks/>
            </p:cNvCxnSpPr>
            <p:nvPr/>
          </p:nvCxnSpPr>
          <p:spPr>
            <a:xfrm>
              <a:off x="9169400" y="2135837"/>
              <a:ext cx="4191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DD7407D9-ADA7-4612-8138-25C3D7AC32BB}"/>
              </a:ext>
            </a:extLst>
          </p:cNvPr>
          <p:cNvGrpSpPr/>
          <p:nvPr/>
        </p:nvGrpSpPr>
        <p:grpSpPr>
          <a:xfrm>
            <a:off x="4778375" y="2130405"/>
            <a:ext cx="7315200" cy="1057423"/>
            <a:chOff x="4780945" y="2498791"/>
            <a:chExt cx="7315200" cy="1057423"/>
          </a:xfrm>
        </p:grpSpPr>
        <p:pic>
          <p:nvPicPr>
            <p:cNvPr id="29" name="תמונה 28">
              <a:extLst>
                <a:ext uri="{FF2B5EF4-FFF2-40B4-BE49-F238E27FC236}">
                  <a16:creationId xmlns:a16="http://schemas.microsoft.com/office/drawing/2014/main" id="{4CE096A5-E1FD-4F86-9E0D-4A3FC1354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14" r="4301"/>
            <a:stretch/>
          </p:blipFill>
          <p:spPr>
            <a:xfrm>
              <a:off x="4780945" y="2498791"/>
              <a:ext cx="7315200" cy="1057423"/>
            </a:xfrm>
            <a:prstGeom prst="rect">
              <a:avLst/>
            </a:prstGeom>
          </p:spPr>
        </p:pic>
        <p:sp>
          <p:nvSpPr>
            <p:cNvPr id="30" name="מלבן: פינות מעוגלות 29">
              <a:extLst>
                <a:ext uri="{FF2B5EF4-FFF2-40B4-BE49-F238E27FC236}">
                  <a16:creationId xmlns:a16="http://schemas.microsoft.com/office/drawing/2014/main" id="{42CFCF5A-2001-42EE-95C9-B7723AC2DF1B}"/>
                </a:ext>
              </a:extLst>
            </p:cNvPr>
            <p:cNvSpPr/>
            <p:nvPr/>
          </p:nvSpPr>
          <p:spPr>
            <a:xfrm>
              <a:off x="9615090" y="3101227"/>
              <a:ext cx="1113870" cy="219774"/>
            </a:xfrm>
            <a:prstGeom prst="roundRect">
              <a:avLst>
                <a:gd name="adj" fmla="val 50000"/>
              </a:avLst>
            </a:pr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1F70E92A-ED3D-4A45-B7ED-D84AEDD58217}"/>
                </a:ext>
              </a:extLst>
            </p:cNvPr>
            <p:cNvCxnSpPr>
              <a:cxnSpLocks/>
            </p:cNvCxnSpPr>
            <p:nvPr/>
          </p:nvCxnSpPr>
          <p:spPr>
            <a:xfrm>
              <a:off x="9177020" y="3104085"/>
              <a:ext cx="6527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7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ECF6D947-A1CB-4800-8E4B-08529D3639B0}"/>
              </a:ext>
            </a:extLst>
          </p:cNvPr>
          <p:cNvGrpSpPr/>
          <p:nvPr/>
        </p:nvGrpSpPr>
        <p:grpSpPr>
          <a:xfrm>
            <a:off x="4771384" y="1298479"/>
            <a:ext cx="6723052" cy="2172726"/>
            <a:chOff x="4771384" y="1298479"/>
            <a:chExt cx="6723052" cy="2172726"/>
          </a:xfrm>
        </p:grpSpPr>
        <p:grpSp>
          <p:nvGrpSpPr>
            <p:cNvPr id="3" name="קבוצה 2">
              <a:extLst>
                <a:ext uri="{FF2B5EF4-FFF2-40B4-BE49-F238E27FC236}">
                  <a16:creationId xmlns:a16="http://schemas.microsoft.com/office/drawing/2014/main" id="{B030FD86-119D-490C-B875-341888DCE9E5}"/>
                </a:ext>
              </a:extLst>
            </p:cNvPr>
            <p:cNvGrpSpPr/>
            <p:nvPr/>
          </p:nvGrpSpPr>
          <p:grpSpPr>
            <a:xfrm>
              <a:off x="4771384" y="1298479"/>
              <a:ext cx="6723052" cy="2172726"/>
              <a:chOff x="4771384" y="1256275"/>
              <a:chExt cx="6723052" cy="2172726"/>
            </a:xfrm>
          </p:grpSpPr>
          <p:pic>
            <p:nvPicPr>
              <p:cNvPr id="21" name="תמונה 20">
                <a:extLst>
                  <a:ext uri="{FF2B5EF4-FFF2-40B4-BE49-F238E27FC236}">
                    <a16:creationId xmlns:a16="http://schemas.microsoft.com/office/drawing/2014/main" id="{E4A64F7E-9439-4566-A7D5-2119EAF011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3406"/>
              <a:stretch/>
            </p:blipFill>
            <p:spPr>
              <a:xfrm>
                <a:off x="4787900" y="1256275"/>
                <a:ext cx="6706536" cy="2172726"/>
              </a:xfrm>
              <a:prstGeom prst="rect">
                <a:avLst/>
              </a:prstGeom>
            </p:spPr>
          </p:pic>
          <p:sp>
            <p:nvSpPr>
              <p:cNvPr id="35" name="מלבן: פינות מעוגלות 34">
                <a:extLst>
                  <a:ext uri="{FF2B5EF4-FFF2-40B4-BE49-F238E27FC236}">
                    <a16:creationId xmlns:a16="http://schemas.microsoft.com/office/drawing/2014/main" id="{7B1E85BB-9334-44CB-95EB-AA3C096E95D8}"/>
                  </a:ext>
                </a:extLst>
              </p:cNvPr>
              <p:cNvSpPr/>
              <p:nvPr/>
            </p:nvSpPr>
            <p:spPr>
              <a:xfrm>
                <a:off x="4771384" y="1813151"/>
                <a:ext cx="657948" cy="219774"/>
              </a:xfrm>
              <a:prstGeom prst="roundRect">
                <a:avLst>
                  <a:gd name="adj" fmla="val 50000"/>
                </a:avLst>
              </a:prstGeom>
              <a:noFill/>
              <a:ln w="381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cxnSp>
          <p:nvCxnSpPr>
            <p:cNvPr id="44" name="מחבר ישר 43">
              <a:extLst>
                <a:ext uri="{FF2B5EF4-FFF2-40B4-BE49-F238E27FC236}">
                  <a16:creationId xmlns:a16="http://schemas.microsoft.com/office/drawing/2014/main" id="{EFD84470-F5AE-4754-BA03-F4A8BD52F438}"/>
                </a:ext>
              </a:extLst>
            </p:cNvPr>
            <p:cNvCxnSpPr>
              <a:cxnSpLocks/>
            </p:cNvCxnSpPr>
            <p:nvPr/>
          </p:nvCxnSpPr>
          <p:spPr>
            <a:xfrm>
              <a:off x="9213350" y="1876815"/>
              <a:ext cx="133273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EC3E3A-FD1C-4E6E-B980-09983D6AA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11" y="227703"/>
            <a:ext cx="1142857" cy="1028571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0C50A77B-7213-467B-BA32-54050007DF42}"/>
              </a:ext>
            </a:extLst>
          </p:cNvPr>
          <p:cNvSpPr/>
          <p:nvPr/>
        </p:nvSpPr>
        <p:spPr>
          <a:xfrm>
            <a:off x="419031" y="227703"/>
            <a:ext cx="769620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>
                <a:latin typeface="+mj-lt"/>
              </a:rPr>
              <a:t>The Research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54F5616-DA86-4C8E-B3A7-FD4673899CA7}"/>
              </a:ext>
            </a:extLst>
          </p:cNvPr>
          <p:cNvSpPr txBox="1"/>
          <p:nvPr/>
        </p:nvSpPr>
        <p:spPr>
          <a:xfrm>
            <a:off x="1936756" y="1758840"/>
            <a:ext cx="3492576" cy="20621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qmeu</a:t>
            </a:r>
            <a:endParaRPr lang="en-US" sz="3200" dirty="0"/>
          </a:p>
        </p:txBody>
      </p:sp>
      <p:pic>
        <p:nvPicPr>
          <p:cNvPr id="11" name="גרפיקה 10" descr="תג סימן שאלה קו מיתאר">
            <a:extLst>
              <a:ext uri="{FF2B5EF4-FFF2-40B4-BE49-F238E27FC236}">
                <a16:creationId xmlns:a16="http://schemas.microsoft.com/office/drawing/2014/main" id="{7017E14B-9133-4072-9119-EB92ED062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296" y="1606440"/>
            <a:ext cx="1403460" cy="1403460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C7154F-3A01-494E-926F-BC2AC6EA20CE}"/>
              </a:ext>
            </a:extLst>
          </p:cNvPr>
          <p:cNvGrpSpPr/>
          <p:nvPr/>
        </p:nvGrpSpPr>
        <p:grpSpPr>
          <a:xfrm>
            <a:off x="4787900" y="1913431"/>
            <a:ext cx="6400800" cy="1654289"/>
            <a:chOff x="4771384" y="1869230"/>
            <a:chExt cx="6400800" cy="1654289"/>
          </a:xfrm>
        </p:grpSpPr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C9660FF7-9481-4754-9879-D03BDC533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00" t="4586" r="435"/>
            <a:stretch/>
          </p:blipFill>
          <p:spPr>
            <a:xfrm>
              <a:off x="4771384" y="1869230"/>
              <a:ext cx="6400800" cy="1654289"/>
            </a:xfrm>
            <a:prstGeom prst="rect">
              <a:avLst/>
            </a:prstGeom>
          </p:spPr>
        </p:pic>
        <p:sp>
          <p:nvSpPr>
            <p:cNvPr id="36" name="מלבן: פינות מעוגלות 35">
              <a:extLst>
                <a:ext uri="{FF2B5EF4-FFF2-40B4-BE49-F238E27FC236}">
                  <a16:creationId xmlns:a16="http://schemas.microsoft.com/office/drawing/2014/main" id="{8234EE76-AD56-42E5-B14A-BD3D6AC425D9}"/>
                </a:ext>
              </a:extLst>
            </p:cNvPr>
            <p:cNvSpPr/>
            <p:nvPr/>
          </p:nvSpPr>
          <p:spPr>
            <a:xfrm>
              <a:off x="7904506" y="2586487"/>
              <a:ext cx="657948" cy="219774"/>
            </a:xfrm>
            <a:prstGeom prst="roundRect">
              <a:avLst>
                <a:gd name="adj" fmla="val 50000"/>
              </a:avLst>
            </a:pr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7" name="מלבן: פינות מעוגלות 36">
              <a:extLst>
                <a:ext uri="{FF2B5EF4-FFF2-40B4-BE49-F238E27FC236}">
                  <a16:creationId xmlns:a16="http://schemas.microsoft.com/office/drawing/2014/main" id="{099AE1CE-8B88-4A39-9F84-A5ED2B49895C}"/>
                </a:ext>
              </a:extLst>
            </p:cNvPr>
            <p:cNvSpPr/>
            <p:nvPr/>
          </p:nvSpPr>
          <p:spPr>
            <a:xfrm>
              <a:off x="9926270" y="2767031"/>
              <a:ext cx="657948" cy="219774"/>
            </a:xfrm>
            <a:prstGeom prst="roundRect">
              <a:avLst>
                <a:gd name="adj" fmla="val 50000"/>
              </a:avLst>
            </a:pr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5296E864-98FF-4B27-B371-B9E2B036A956}"/>
                </a:ext>
              </a:extLst>
            </p:cNvPr>
            <p:cNvCxnSpPr>
              <a:cxnSpLocks/>
            </p:cNvCxnSpPr>
            <p:nvPr/>
          </p:nvCxnSpPr>
          <p:spPr>
            <a:xfrm>
              <a:off x="5429332" y="2629019"/>
              <a:ext cx="1276268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86EE27E0-02E5-4179-B2D7-BC695E065C71}"/>
                </a:ext>
              </a:extLst>
            </p:cNvPr>
            <p:cNvCxnSpPr>
              <a:cxnSpLocks/>
            </p:cNvCxnSpPr>
            <p:nvPr/>
          </p:nvCxnSpPr>
          <p:spPr>
            <a:xfrm>
              <a:off x="9155512" y="2415659"/>
              <a:ext cx="986708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קבוצה 48">
            <a:extLst>
              <a:ext uri="{FF2B5EF4-FFF2-40B4-BE49-F238E27FC236}">
                <a16:creationId xmlns:a16="http://schemas.microsoft.com/office/drawing/2014/main" id="{AEA5808B-90EA-4E2D-9AF5-3E702C07E588}"/>
              </a:ext>
            </a:extLst>
          </p:cNvPr>
          <p:cNvGrpSpPr/>
          <p:nvPr/>
        </p:nvGrpSpPr>
        <p:grpSpPr>
          <a:xfrm>
            <a:off x="4706520" y="2513252"/>
            <a:ext cx="5887658" cy="2688612"/>
            <a:chOff x="4706520" y="2513252"/>
            <a:chExt cx="5887658" cy="2688612"/>
          </a:xfrm>
        </p:grpSpPr>
        <p:grpSp>
          <p:nvGrpSpPr>
            <p:cNvPr id="47" name="קבוצה 46">
              <a:extLst>
                <a:ext uri="{FF2B5EF4-FFF2-40B4-BE49-F238E27FC236}">
                  <a16:creationId xmlns:a16="http://schemas.microsoft.com/office/drawing/2014/main" id="{4BBC5FF4-65F1-4970-B319-3CE79DD054D5}"/>
                </a:ext>
              </a:extLst>
            </p:cNvPr>
            <p:cNvGrpSpPr/>
            <p:nvPr/>
          </p:nvGrpSpPr>
          <p:grpSpPr>
            <a:xfrm>
              <a:off x="4771384" y="2513252"/>
              <a:ext cx="5822794" cy="2688612"/>
              <a:chOff x="4549164" y="91735"/>
              <a:chExt cx="5822794" cy="2688612"/>
            </a:xfrm>
          </p:grpSpPr>
          <p:pic>
            <p:nvPicPr>
              <p:cNvPr id="45" name="תמונה 44">
                <a:extLst>
                  <a:ext uri="{FF2B5EF4-FFF2-40B4-BE49-F238E27FC236}">
                    <a16:creationId xmlns:a16="http://schemas.microsoft.com/office/drawing/2014/main" id="{B09E884F-DE70-4E68-9B4A-ABB61021D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445" r="280" b="71992"/>
              <a:stretch/>
            </p:blipFill>
            <p:spPr>
              <a:xfrm>
                <a:off x="4549165" y="91735"/>
                <a:ext cx="5822793" cy="1821696"/>
              </a:xfrm>
              <a:prstGeom prst="rect">
                <a:avLst/>
              </a:prstGeom>
            </p:spPr>
          </p:pic>
          <p:pic>
            <p:nvPicPr>
              <p:cNvPr id="46" name="תמונה 45">
                <a:extLst>
                  <a:ext uri="{FF2B5EF4-FFF2-40B4-BE49-F238E27FC236}">
                    <a16:creationId xmlns:a16="http://schemas.microsoft.com/office/drawing/2014/main" id="{ABF55B9B-0ADA-4A5D-9780-DACECB9C27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87026" r="280"/>
              <a:stretch/>
            </p:blipFill>
            <p:spPr>
              <a:xfrm>
                <a:off x="4549164" y="1890571"/>
                <a:ext cx="5822793" cy="889776"/>
              </a:xfrm>
              <a:prstGeom prst="rect">
                <a:avLst/>
              </a:prstGeom>
            </p:spPr>
          </p:pic>
        </p:grpSp>
        <p:sp>
          <p:nvSpPr>
            <p:cNvPr id="48" name="מלבן: פינות מעוגלות 47">
              <a:extLst>
                <a:ext uri="{FF2B5EF4-FFF2-40B4-BE49-F238E27FC236}">
                  <a16:creationId xmlns:a16="http://schemas.microsoft.com/office/drawing/2014/main" id="{7B91819E-DB08-4B4C-A90B-93BF8F1D9624}"/>
                </a:ext>
              </a:extLst>
            </p:cNvPr>
            <p:cNvSpPr/>
            <p:nvPr/>
          </p:nvSpPr>
          <p:spPr>
            <a:xfrm>
              <a:off x="4706520" y="2804882"/>
              <a:ext cx="5732879" cy="361231"/>
            </a:xfrm>
            <a:prstGeom prst="roundRect">
              <a:avLst>
                <a:gd name="adj" fmla="val 50000"/>
              </a:avLst>
            </a:pr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2" name="מציין מיקום של כותרת תחתונה 26">
            <a:extLst>
              <a:ext uri="{FF2B5EF4-FFF2-40B4-BE49-F238E27FC236}">
                <a16:creationId xmlns:a16="http://schemas.microsoft.com/office/drawing/2014/main" id="{C5D845C9-48E5-4386-89E4-5805D981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Shachar Markovich &amp; Naor Shimon Maman</a:t>
            </a:r>
          </a:p>
        </p:txBody>
      </p:sp>
      <p:pic>
        <p:nvPicPr>
          <p:cNvPr id="1026" name="Picture 2" descr="Running and Building ARM Docker Containers on x86 | Stereolabs">
            <a:extLst>
              <a:ext uri="{FF2B5EF4-FFF2-40B4-BE49-F238E27FC236}">
                <a16:creationId xmlns:a16="http://schemas.microsoft.com/office/drawing/2014/main" id="{D779917F-EC97-4B37-BD17-F1949A24C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1777" r="1219" b="13004"/>
          <a:stretch/>
        </p:blipFill>
        <p:spPr bwMode="auto">
          <a:xfrm>
            <a:off x="4771384" y="1656136"/>
            <a:ext cx="6504954" cy="2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ומק">
  <a:themeElements>
    <a:clrScheme name="עומק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עומק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ומק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עומק</Template>
  <TotalTime>1077</TotalTime>
  <Words>260</Words>
  <Application>Microsoft Office PowerPoint</Application>
  <PresentationFormat>מסך רחב</PresentationFormat>
  <Paragraphs>68</Paragraphs>
  <Slides>13</Slides>
  <Notes>13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עומק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שחר מרקוביץ</dc:creator>
  <cp:lastModifiedBy>שחר מרקוביץ</cp:lastModifiedBy>
  <cp:revision>175</cp:revision>
  <dcterms:created xsi:type="dcterms:W3CDTF">2021-06-15T19:26:00Z</dcterms:created>
  <dcterms:modified xsi:type="dcterms:W3CDTF">2021-06-20T11:28:41Z</dcterms:modified>
</cp:coreProperties>
</file>